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02" r:id="rId4"/>
    <p:sldId id="264" r:id="rId5"/>
    <p:sldId id="258" r:id="rId6"/>
    <p:sldId id="263" r:id="rId7"/>
    <p:sldId id="267" r:id="rId8"/>
    <p:sldId id="259" r:id="rId9"/>
    <p:sldId id="260" r:id="rId10"/>
    <p:sldId id="261" r:id="rId11"/>
    <p:sldId id="262" r:id="rId12"/>
    <p:sldId id="266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04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0" r:id="rId34"/>
    <p:sldId id="291" r:id="rId35"/>
    <p:sldId id="292" r:id="rId36"/>
    <p:sldId id="293" r:id="rId37"/>
    <p:sldId id="294" r:id="rId38"/>
    <p:sldId id="295" r:id="rId39"/>
    <p:sldId id="287" r:id="rId40"/>
    <p:sldId id="288" r:id="rId41"/>
    <p:sldId id="289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919"/>
    <a:srgbClr val="1C0777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fld id="{8D3D5AC1-7340-49EC-9F30-8D9E96784C4B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fld id="{FDAA6B1B-4199-4A68-8BFC-847C05C6D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fld id="{5FE5D891-F03C-49AF-8CC5-FC1C97DA2FC3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fld id="{BEC9E383-6221-44E9-A91F-CB3C3E4F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4351-328E-44F2-B05C-E6BE1B293780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5ACFD-502D-4882-A93F-58D6EFD21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69B3-B0B2-4F28-8948-E34A8A81A26B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214A-C6B8-41A3-A6B1-FE9576A2D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8425-F455-424F-B879-8FC949DB56D8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BC58-527B-47DC-BE4D-1B16B933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B69F-567C-4318-A9EC-4085EAEDB899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79B4-D431-4DC8-A449-7E48989D0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5928-B79B-4AFC-8D4F-B1B3DBE9F69B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8F2B-53A1-4382-A3B4-25BF43B30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241C-2B96-48E8-8961-8AC3CFAA64BA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29B2-5F06-4206-B919-2F1D10058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7C95-F339-4699-B9DB-CB77598BF1FF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4F90-E639-403A-ABF7-A54719426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E82E-F7EA-4BD3-9EBF-2A98763A3D5E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8094-C686-4EC3-B94A-99A9A633A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228C-65B3-4AD7-B4EF-F9B1637E4131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A5A0-508E-47C5-B538-ED8A3B2AA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65D4-8349-489E-AAB2-33467C0BBED7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6FE7-77E1-4244-B130-3FDCED702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B3CB-6390-48D0-91CF-79164C661CFE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C89D-36FB-4A0E-A51C-68B40D6E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C9DC9C-F8C9-4DF1-8F0A-7172C0FF1C38}" type="datetimeFigureOut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EE1ECB-D8A8-4AC2-839F-3C3B49E0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topic/circulatory-syste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http://utepasspe.files.wordpress.com/2008/10/skeleton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050" y="1749425"/>
            <a:ext cx="8458200" cy="1222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7</a:t>
            </a:r>
            <a:r>
              <a:rPr lang="en-US" sz="7200" baseline="30000" dirty="0" smtClean="0"/>
              <a:t>th</a:t>
            </a:r>
            <a:r>
              <a:rPr lang="en-US" sz="7200" dirty="0" smtClean="0"/>
              <a:t> Grade Fall Semester Review 2011</a:t>
            </a:r>
            <a:endParaRPr lang="en-US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fission</a:t>
            </a:r>
            <a:endParaRPr lang="en-US" dirty="0"/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304800" y="18288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b="1">
                <a:solidFill>
                  <a:schemeClr val="tx2"/>
                </a:solidFill>
                <a:latin typeface="Franklin Gothic Book" pitchFamily="34" charset="0"/>
              </a:rPr>
              <a:t>simplest form of asexual reproduction.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b="1">
                <a:solidFill>
                  <a:schemeClr val="tx2"/>
                </a:solidFill>
                <a:latin typeface="Franklin Gothic Book" pitchFamily="34" charset="0"/>
              </a:rPr>
              <a:t>Parent organism divides into two approximately equal parts.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b="1">
                <a:solidFill>
                  <a:schemeClr val="tx2"/>
                </a:solidFill>
                <a:latin typeface="Franklin Gothic Book" pitchFamily="34" charset="0"/>
              </a:rPr>
              <a:t>Each daughter cell becomes a new individual.</a:t>
            </a:r>
          </a:p>
        </p:txBody>
      </p:sp>
      <p:pic>
        <p:nvPicPr>
          <p:cNvPr id="25603" name="Picture 6" descr="conju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057400"/>
            <a:ext cx="37338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4114800" y="5715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Bacteria and protozoa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sexual reproduction</a:t>
            </a:r>
            <a:endParaRPr lang="en-US" dirty="0"/>
          </a:p>
        </p:txBody>
      </p:sp>
      <p:sp>
        <p:nvSpPr>
          <p:cNvPr id="2662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To ensure survival of the species </a:t>
            </a:r>
          </a:p>
          <a:p>
            <a:pPr lvl="2" eaLnBrk="1" hangingPunct="1"/>
            <a:r>
              <a:rPr lang="en-US" smtClean="0"/>
              <a:t>To produce </a:t>
            </a:r>
            <a:r>
              <a:rPr lang="en-US" b="1" smtClean="0"/>
              <a:t>egg</a:t>
            </a:r>
            <a:r>
              <a:rPr lang="en-US" smtClean="0"/>
              <a:t> and </a:t>
            </a:r>
            <a:r>
              <a:rPr lang="en-US" b="1" smtClean="0"/>
              <a:t>sperm</a:t>
            </a:r>
            <a:r>
              <a:rPr lang="en-US" smtClean="0"/>
              <a:t> cells </a:t>
            </a:r>
          </a:p>
          <a:p>
            <a:pPr lvl="2" eaLnBrk="1" hangingPunct="1"/>
            <a:r>
              <a:rPr lang="en-US" smtClean="0"/>
              <a:t>To nurture the developing </a:t>
            </a:r>
            <a:r>
              <a:rPr lang="en-US" b="1" smtClean="0"/>
              <a:t>offspring </a:t>
            </a:r>
          </a:p>
          <a:p>
            <a:pPr lvl="2" eaLnBrk="1" hangingPunct="1"/>
            <a:r>
              <a:rPr lang="en-US" smtClean="0"/>
              <a:t>To produce </a:t>
            </a:r>
            <a:r>
              <a:rPr lang="en-US" b="1" smtClean="0"/>
              <a:t>hormones </a:t>
            </a:r>
          </a:p>
          <a:p>
            <a:pPr lvl="1" eaLnBrk="1" hangingPunct="1"/>
            <a:r>
              <a:rPr lang="en-US" smtClean="0"/>
              <a:t>maintain a state of </a:t>
            </a:r>
            <a:r>
              <a:rPr lang="en-US" b="1" smtClean="0"/>
              <a:t>homeostasis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b="1" smtClean="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381000" y="3657600"/>
            <a:ext cx="70104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b="1">
                <a:solidFill>
                  <a:schemeClr val="tx2"/>
                </a:solidFill>
                <a:latin typeface="Franklin Gothic Book" pitchFamily="34" charset="0"/>
              </a:rPr>
              <a:t>Male Functions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en-US" sz="2400">
                <a:solidFill>
                  <a:schemeClr val="tx2"/>
                </a:solidFill>
                <a:latin typeface="Franklin Gothic Book" pitchFamily="34" charset="0"/>
              </a:rPr>
              <a:t>To produce, </a:t>
            </a:r>
            <a:r>
              <a:rPr lang="en-US" sz="2400" b="1">
                <a:solidFill>
                  <a:schemeClr val="tx2"/>
                </a:solidFill>
                <a:latin typeface="Franklin Gothic Book" pitchFamily="34" charset="0"/>
              </a:rPr>
              <a:t>sperm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en-US" sz="2400" b="1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Franklin Gothic Book" pitchFamily="34" charset="0"/>
              </a:rPr>
              <a:t>organ- </a:t>
            </a:r>
            <a:r>
              <a:rPr lang="en-US" sz="2400" b="1">
                <a:solidFill>
                  <a:schemeClr val="tx2"/>
                </a:solidFill>
                <a:latin typeface="Franklin Gothic Book" pitchFamily="34" charset="0"/>
              </a:rPr>
              <a:t>testes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24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381000" y="5029200"/>
            <a:ext cx="8229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b="1">
                <a:solidFill>
                  <a:schemeClr val="tx2"/>
                </a:solidFill>
                <a:latin typeface="Franklin Gothic Book" pitchFamily="34" charset="0"/>
              </a:rPr>
              <a:t>Female Functions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en-US" sz="2400">
                <a:solidFill>
                  <a:schemeClr val="tx2"/>
                </a:solidFill>
                <a:latin typeface="Franklin Gothic Book" pitchFamily="34" charset="0"/>
              </a:rPr>
              <a:t>The </a:t>
            </a:r>
            <a:r>
              <a:rPr lang="en-US" sz="2400" b="1">
                <a:solidFill>
                  <a:schemeClr val="tx2"/>
                </a:solidFill>
                <a:latin typeface="Franklin Gothic Book" pitchFamily="34" charset="0"/>
              </a:rPr>
              <a:t>fertilization</a:t>
            </a:r>
            <a:r>
              <a:rPr lang="en-US" sz="2400">
                <a:solidFill>
                  <a:schemeClr val="tx2"/>
                </a:solidFill>
                <a:latin typeface="Franklin Gothic Book" pitchFamily="34" charset="0"/>
              </a:rPr>
              <a:t> of an egg by a sperm, occurs in the fallopian tubes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en-US" sz="2400">
                <a:solidFill>
                  <a:schemeClr val="tx2"/>
                </a:solidFill>
                <a:latin typeface="Franklin Gothic Book" pitchFamily="34" charset="0"/>
              </a:rPr>
              <a:t> Organ- </a:t>
            </a:r>
            <a:r>
              <a:rPr lang="en-US" sz="2400" b="1">
                <a:solidFill>
                  <a:schemeClr val="tx2"/>
                </a:solidFill>
                <a:latin typeface="Franklin Gothic Book" pitchFamily="34" charset="0"/>
              </a:rPr>
              <a:t>Ovaries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endParaRPr lang="en-US" sz="2800" b="1">
              <a:solidFill>
                <a:schemeClr val="tx2"/>
              </a:solidFill>
              <a:latin typeface="Franklin Gothic Book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2800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asexual reproduction</a:t>
            </a:r>
            <a:endParaRPr lang="en-US" dirty="0"/>
          </a:p>
        </p:txBody>
      </p:sp>
      <p:sp>
        <p:nvSpPr>
          <p:cNvPr id="27650" name="Rectangle 4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new organism is produced from one parent and has </a:t>
            </a:r>
            <a:r>
              <a:rPr lang="en-US" b="1" smtClean="0"/>
              <a:t>DNA identical</a:t>
            </a:r>
            <a:r>
              <a:rPr lang="en-US" smtClean="0"/>
              <a:t> to the parent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Yeast (budding)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Planaria	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Leaf cuttings/runners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Amoeba (binary fission)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Starfish( regeneration)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type of offspring do asexual parents produce?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Uniform</a:t>
            </a:r>
          </a:p>
          <a:p>
            <a:pPr eaLnBrk="1" hangingPunct="1"/>
            <a:r>
              <a:rPr lang="en-US" sz="4000" smtClean="0"/>
              <a:t>Look exactly like parents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are examples of inherited traits?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may inherit a genetic disease or condition, such as breast cancer or heart attacks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hair color</a:t>
            </a:r>
          </a:p>
          <a:p>
            <a:pPr eaLnBrk="1" hangingPunct="1"/>
            <a:r>
              <a:rPr lang="en-US" smtClean="0"/>
              <a:t>eye color</a:t>
            </a:r>
          </a:p>
          <a:p>
            <a:pPr eaLnBrk="1" hangingPunct="1"/>
            <a:r>
              <a:rPr lang="en-US" smtClean="0"/>
              <a:t>height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selective breeding?</a:t>
            </a:r>
            <a:endParaRPr lang="en-US" dirty="0"/>
          </a:p>
        </p:txBody>
      </p:sp>
      <p:sp>
        <p:nvSpPr>
          <p:cNvPr id="30722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153400" cy="1570038"/>
          </a:xfrm>
          <a:solidFill>
            <a:schemeClr val="folHlink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How </a:t>
            </a:r>
            <a:r>
              <a:rPr lang="en-US" b="1" smtClean="0"/>
              <a:t>man</a:t>
            </a:r>
            <a:r>
              <a:rPr lang="en-US" smtClean="0"/>
              <a:t> has changed the traits of organisms for preference.</a:t>
            </a:r>
            <a:endParaRPr lang="en-US" b="1" u="sng" smtClean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609600" y="3298825"/>
            <a:ext cx="678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/>
              <a:t>Dogs</a:t>
            </a:r>
            <a:r>
              <a:rPr lang="en-US" sz="3200"/>
              <a:t> have been breed to be friendly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9600" y="4495800"/>
            <a:ext cx="662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Cows</a:t>
            </a:r>
            <a:r>
              <a:rPr lang="en-US" sz="3200">
                <a:solidFill>
                  <a:schemeClr val="tx2"/>
                </a:solidFill>
              </a:rPr>
              <a:t> to produce  more milk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14400" y="5105400"/>
            <a:ext cx="37655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Horses</a:t>
            </a:r>
            <a:r>
              <a:rPr lang="en-US" sz="3200">
                <a:solidFill>
                  <a:schemeClr val="tx2"/>
                </a:solidFill>
              </a:rPr>
              <a:t> for speed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371600" y="3962400"/>
            <a:ext cx="8077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Cats</a:t>
            </a:r>
            <a:r>
              <a:rPr lang="en-US" sz="3200">
                <a:solidFill>
                  <a:schemeClr val="tx2"/>
                </a:solidFill>
              </a:rPr>
              <a:t> which are small and not aggressive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93750" y="5638800"/>
            <a:ext cx="33401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Gold-colored </a:t>
            </a:r>
            <a:r>
              <a:rPr lang="en-US" sz="3200" b="1">
                <a:solidFill>
                  <a:schemeClr val="tx2"/>
                </a:solidFill>
              </a:rPr>
              <a:t>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433387"/>
            <a:ext cx="8686800" cy="83820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you want only recessive traits what should you cross? (</a:t>
            </a:r>
            <a:r>
              <a:rPr lang="en-US" dirty="0" err="1" smtClean="0"/>
              <a:t>punnett</a:t>
            </a:r>
            <a:r>
              <a:rPr lang="en-US" dirty="0" smtClean="0"/>
              <a:t> square not necessary)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4525963"/>
          </a:xfrm>
        </p:spPr>
        <p:txBody>
          <a:bodyPr/>
          <a:lstStyle/>
          <a:p>
            <a:pPr eaLnBrk="1" hangingPunct="1"/>
            <a:r>
              <a:rPr lang="en-US" sz="4000" i="1" smtClean="0"/>
              <a:t>Recessive</a:t>
            </a:r>
            <a:r>
              <a:rPr lang="en-US" sz="4000" smtClean="0"/>
              <a:t> traits are written all lower case: </a:t>
            </a:r>
            <a:r>
              <a:rPr lang="en-US" sz="4000" b="1" smtClean="0"/>
              <a:t>rr</a:t>
            </a:r>
          </a:p>
          <a:p>
            <a:pPr eaLnBrk="1" hangingPunct="1"/>
            <a:r>
              <a:rPr lang="en-US" sz="4000" b="1" smtClean="0"/>
              <a:t>So the </a:t>
            </a:r>
            <a:r>
              <a:rPr lang="en-US" sz="4000" b="1" i="1" smtClean="0"/>
              <a:t>parents</a:t>
            </a:r>
            <a:r>
              <a:rPr lang="en-US" sz="4000" b="1" smtClean="0"/>
              <a:t> would have to be recessive too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the relationship between </a:t>
            </a:r>
            <a:r>
              <a:rPr lang="en-US" dirty="0" err="1" smtClean="0"/>
              <a:t>Dna</a:t>
            </a:r>
            <a:r>
              <a:rPr lang="en-US" dirty="0" smtClean="0"/>
              <a:t>, nucleus, gene, chromosome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Nucleus</a:t>
            </a:r>
          </a:p>
          <a:p>
            <a:pPr lvl="1" eaLnBrk="1" hangingPunct="1"/>
            <a:endParaRPr lang="en-US" smtClean="0"/>
          </a:p>
          <a:p>
            <a:pPr lvl="2" eaLnBrk="1" hangingPunct="1"/>
            <a:r>
              <a:rPr lang="en-US" smtClean="0"/>
              <a:t>DNA</a:t>
            </a:r>
          </a:p>
          <a:p>
            <a:pPr lvl="2" eaLnBrk="1" hangingPunct="1"/>
            <a:endParaRPr lang="en-US" smtClean="0"/>
          </a:p>
          <a:p>
            <a:pPr lvl="3" eaLnBrk="1" hangingPunct="1"/>
            <a:r>
              <a:rPr lang="en-US" smtClean="0"/>
              <a:t>Chromosome</a:t>
            </a:r>
          </a:p>
          <a:p>
            <a:pPr lvl="3" eaLnBrk="1" hangingPunct="1"/>
            <a:endParaRPr lang="en-US" smtClean="0"/>
          </a:p>
          <a:p>
            <a:pPr lvl="4" eaLnBrk="1" hangingPunct="1"/>
            <a:r>
              <a:rPr lang="en-US" sz="1800" smtClean="0"/>
              <a:t>Gene</a:t>
            </a: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1219200" y="2133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1219200" y="3200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1828800" y="4191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2133600" y="4953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Read volume of an irregular shaped object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Volume is the space that an object occupies</a:t>
            </a:r>
          </a:p>
          <a:p>
            <a:pPr eaLnBrk="1" hangingPunct="1"/>
            <a:r>
              <a:rPr lang="en-US" smtClean="0"/>
              <a:t>Irregular object: dinosaur</a:t>
            </a:r>
          </a:p>
          <a:p>
            <a:pPr eaLnBrk="1" hangingPunct="1"/>
            <a:r>
              <a:rPr lang="en-US" b="1" smtClean="0"/>
              <a:t>Water displacement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End= 5.6 ml</a:t>
            </a:r>
          </a:p>
          <a:p>
            <a:pPr eaLnBrk="1" hangingPunct="1"/>
            <a:r>
              <a:rPr lang="en-US" smtClean="0">
                <a:solidFill>
                  <a:srgbClr val="156919"/>
                </a:solidFill>
              </a:rPr>
              <a:t>Beginning= 4.8ml</a:t>
            </a:r>
          </a:p>
          <a:p>
            <a:pPr eaLnBrk="1" hangingPunct="1"/>
            <a:r>
              <a:rPr lang="en-US" smtClean="0"/>
              <a:t>Difference= .8 ml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3795" name="Picture 4" descr="density of irregular ob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1972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3810000" y="3733800"/>
            <a:ext cx="2209800" cy="457200"/>
          </a:xfrm>
          <a:prstGeom prst="line">
            <a:avLst/>
          </a:prstGeom>
          <a:noFill/>
          <a:ln w="76200">
            <a:solidFill>
              <a:srgbClr val="15691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3048000" y="3276600"/>
            <a:ext cx="42672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 endocrine and reproductive systems relate to one another?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54163"/>
            <a:ext cx="4419600" cy="4525962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 </a:t>
            </a:r>
            <a:r>
              <a:rPr lang="en-US" smtClean="0"/>
              <a:t>are the organs of the Endocrine System.</a:t>
            </a:r>
          </a:p>
          <a:p>
            <a:pPr eaLnBrk="1" hangingPunct="1"/>
            <a:r>
              <a:rPr lang="en-US" smtClean="0"/>
              <a:t>They produce and secrete (release)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to the reproductive organs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4819" name="Picture 2" descr="http://www.childrensdayton.org/images/endo_syste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349567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7"/>
          <p:cNvSpPr>
            <a:spLocks noChangeShapeType="1"/>
          </p:cNvSpPr>
          <p:nvPr/>
        </p:nvSpPr>
        <p:spPr bwMode="auto">
          <a:xfrm>
            <a:off x="2667000" y="5029200"/>
            <a:ext cx="4800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2667000" y="5029200"/>
            <a:ext cx="38862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Pollination – sexual or asexual</a:t>
            </a:r>
            <a:endParaRPr lang="en-US" dirty="0"/>
          </a:p>
        </p:txBody>
      </p:sp>
      <p:pic>
        <p:nvPicPr>
          <p:cNvPr id="16386" name="Picture 4" descr="Floweranatomy_bw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09700"/>
            <a:ext cx="8610600" cy="5448300"/>
          </a:xfrm>
        </p:spPr>
      </p:pic>
      <p:sp>
        <p:nvSpPr>
          <p:cNvPr id="16387" name="Oval 5"/>
          <p:cNvSpPr>
            <a:spLocks noChangeArrowheads="1"/>
          </p:cNvSpPr>
          <p:nvPr/>
        </p:nvSpPr>
        <p:spPr bwMode="auto">
          <a:xfrm>
            <a:off x="0" y="2438400"/>
            <a:ext cx="1905000" cy="9906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6"/>
          <p:cNvSpPr>
            <a:spLocks noChangeArrowheads="1"/>
          </p:cNvSpPr>
          <p:nvPr/>
        </p:nvSpPr>
        <p:spPr bwMode="auto">
          <a:xfrm>
            <a:off x="6096000" y="4267200"/>
            <a:ext cx="2438400" cy="609600"/>
          </a:xfrm>
          <a:prstGeom prst="ellips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are traits inherited?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7772400" cy="4525962"/>
          </a:xfrm>
        </p:spPr>
        <p:txBody>
          <a:bodyPr/>
          <a:lstStyle/>
          <a:p>
            <a:pPr eaLnBrk="1" hangingPunct="1"/>
            <a:r>
              <a:rPr lang="en-US" sz="4000" smtClean="0"/>
              <a:t>Inherited traits come from our genes, which are unique to each person, which are all passed on from your parents.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 phenotype?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sz="3400" smtClean="0">
                <a:solidFill>
                  <a:schemeClr val="hlink"/>
                </a:solidFill>
              </a:rPr>
              <a:t>Phenotype-</a:t>
            </a:r>
            <a:r>
              <a:rPr lang="en-US" sz="3400" smtClean="0"/>
              <a:t> the </a:t>
            </a:r>
            <a:r>
              <a:rPr lang="en-US" sz="3400" b="1" smtClean="0">
                <a:solidFill>
                  <a:schemeClr val="hlink"/>
                </a:solidFill>
              </a:rPr>
              <a:t>p</a:t>
            </a:r>
            <a:r>
              <a:rPr lang="en-US" sz="3400" smtClean="0"/>
              <a:t>hysical appearance of a trait in an organism</a:t>
            </a:r>
          </a:p>
          <a:p>
            <a:pPr eaLnBrk="1" hangingPunct="1"/>
            <a:endParaRPr lang="en-US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124200"/>
            <a:ext cx="3810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 genotype?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sz="3400" smtClean="0">
                <a:solidFill>
                  <a:schemeClr val="hlink"/>
                </a:solidFill>
              </a:rPr>
              <a:t>Genotype-</a:t>
            </a:r>
            <a:r>
              <a:rPr lang="en-US" sz="3400" smtClean="0"/>
              <a:t> the </a:t>
            </a:r>
            <a:r>
              <a:rPr lang="en-US" sz="3400" b="1" smtClean="0">
                <a:solidFill>
                  <a:schemeClr val="hlink"/>
                </a:solidFill>
              </a:rPr>
              <a:t>g</a:t>
            </a:r>
            <a:r>
              <a:rPr lang="en-US" sz="3400" smtClean="0"/>
              <a:t>enes of an organism for one specific trait </a:t>
            </a:r>
          </a:p>
          <a:p>
            <a:pPr eaLnBrk="1" hangingPunct="1"/>
            <a:endParaRPr lang="en-US" smtClean="0"/>
          </a:p>
        </p:txBody>
      </p:sp>
      <p:pic>
        <p:nvPicPr>
          <p:cNvPr id="37891" name="Picture 4" descr="FarbEngl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438400"/>
            <a:ext cx="4029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2514600" y="2057400"/>
            <a:ext cx="24384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homozygous?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smtClean="0"/>
              <a:t>Homozygous= two alleles that are the same for a trait (Pure)</a:t>
            </a:r>
          </a:p>
          <a:p>
            <a:pPr eaLnBrk="1" hangingPunct="1"/>
            <a:endParaRPr lang="en-US" smtClean="0"/>
          </a:p>
        </p:txBody>
      </p:sp>
      <p:pic>
        <p:nvPicPr>
          <p:cNvPr id="44035" name="Picture 4" descr="FarbEngl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362200"/>
            <a:ext cx="4029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2895600" y="2057400"/>
            <a:ext cx="236220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Line 8"/>
          <p:cNvSpPr>
            <a:spLocks noChangeShapeType="1"/>
          </p:cNvSpPr>
          <p:nvPr/>
        </p:nvSpPr>
        <p:spPr bwMode="auto">
          <a:xfrm>
            <a:off x="2895600" y="2057400"/>
            <a:ext cx="3276600" cy="3505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heterozygous?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smtClean="0"/>
              <a:t>Heterozygous= two </a:t>
            </a:r>
            <a:r>
              <a:rPr lang="en-US" b="1" smtClean="0"/>
              <a:t>different </a:t>
            </a:r>
            <a:r>
              <a:rPr lang="en-US" smtClean="0"/>
              <a:t>alleles for a trait (Hybrid)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39939" name="Picture 4" descr="FarbEngl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362200"/>
            <a:ext cx="4029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2209800" y="2133600"/>
            <a:ext cx="4191000" cy="2438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219200"/>
            <a:ext cx="40386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system of organs involved in the exchange of </a:t>
            </a:r>
            <a:r>
              <a:rPr lang="en-US" sz="2000" b="1" smtClean="0"/>
              <a:t>carbon dioxide and oxygen </a:t>
            </a:r>
            <a:br>
              <a:rPr lang="en-US" sz="2000" b="1" smtClean="0"/>
            </a:br>
            <a:r>
              <a:rPr lang="en-US" sz="2000" smtClean="0"/>
              <a:t>between an organism and its environment.</a:t>
            </a:r>
            <a:r>
              <a:rPr lang="en-US" sz="1600" smtClean="0"/>
              <a:t> </a:t>
            </a:r>
          </a:p>
        </p:txBody>
      </p:sp>
      <p:pic>
        <p:nvPicPr>
          <p:cNvPr id="40962" name="Picture 4" descr="300px-3DScience_respiratory_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34623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4495800" y="13716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000">
                <a:solidFill>
                  <a:schemeClr val="tx2"/>
                </a:solidFill>
                <a:latin typeface="Franklin Gothic Book" pitchFamily="34" charset="0"/>
              </a:rPr>
              <a:t>The bodily system consisting of the heart, blood vessels, and blood that circulates blood throughout the </a:t>
            </a:r>
            <a:r>
              <a:rPr lang="en-US" sz="2000">
                <a:solidFill>
                  <a:schemeClr val="tx2"/>
                </a:solidFill>
                <a:latin typeface="Franklin Gothic Book" pitchFamily="34" charset="0"/>
                <a:hlinkClick r:id="rId3"/>
              </a:rPr>
              <a:t>body</a:t>
            </a:r>
            <a:r>
              <a:rPr lang="en-US" sz="2000">
                <a:solidFill>
                  <a:schemeClr val="tx2"/>
                </a:solidFill>
                <a:latin typeface="Franklin Gothic Book" pitchFamily="34" charset="0"/>
              </a:rPr>
              <a:t>, delivers nutrients and other </a:t>
            </a:r>
            <a:r>
              <a:rPr lang="en-US" sz="2000" b="1">
                <a:solidFill>
                  <a:schemeClr val="tx2"/>
                </a:solidFill>
                <a:latin typeface="Franklin Gothic Book" pitchFamily="34" charset="0"/>
              </a:rPr>
              <a:t>essential </a:t>
            </a:r>
            <a:r>
              <a:rPr lang="en-US" sz="2000">
                <a:solidFill>
                  <a:schemeClr val="tx2"/>
                </a:solidFill>
                <a:latin typeface="Franklin Gothic Book" pitchFamily="34" charset="0"/>
              </a:rPr>
              <a:t>materials to cells, and removes </a:t>
            </a:r>
            <a:r>
              <a:rPr lang="en-US" sz="2000" b="1">
                <a:solidFill>
                  <a:schemeClr val="tx2"/>
                </a:solidFill>
                <a:latin typeface="Franklin Gothic Book" pitchFamily="34" charset="0"/>
              </a:rPr>
              <a:t>waste products</a:t>
            </a:r>
            <a:r>
              <a:rPr lang="en-US" sz="2000">
                <a:solidFill>
                  <a:schemeClr val="tx2"/>
                </a:solidFill>
                <a:latin typeface="Franklin Gothic Book" pitchFamily="34" charset="0"/>
              </a:rPr>
              <a:t/>
            </a:r>
            <a:br>
              <a:rPr lang="en-US" sz="2000">
                <a:solidFill>
                  <a:schemeClr val="tx2"/>
                </a:solidFill>
                <a:latin typeface="Franklin Gothic Book" pitchFamily="34" charset="0"/>
              </a:rPr>
            </a:br>
            <a:r>
              <a:rPr lang="en-US" sz="2000">
                <a:solidFill>
                  <a:schemeClr val="tx2"/>
                </a:solidFill>
                <a:latin typeface="Franklin Gothic Book" pitchFamily="34" charset="0"/>
              </a:rPr>
              <a:t/>
            </a:r>
            <a:br>
              <a:rPr lang="en-US" sz="2000">
                <a:solidFill>
                  <a:schemeClr val="tx2"/>
                </a:solidFill>
                <a:latin typeface="Franklin Gothic Book" pitchFamily="34" charset="0"/>
              </a:rPr>
            </a:br>
            <a:endParaRPr lang="en-US" sz="200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40964" name="Picture 6" descr="03-PS121-2~Circulatory-System-Post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124200"/>
            <a:ext cx="43053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2400"/>
            <a:ext cx="8839200" cy="1219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are the functions of :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Sperm- fertilize egg</a:t>
            </a:r>
          </a:p>
          <a:p>
            <a:pPr eaLnBrk="1" hangingPunct="1"/>
            <a:r>
              <a:rPr lang="en-US" smtClean="0"/>
              <a:t>Egg- fertilized to make a zygote</a:t>
            </a:r>
          </a:p>
          <a:p>
            <a:pPr eaLnBrk="1" hangingPunct="1"/>
            <a:r>
              <a:rPr lang="en-US" smtClean="0"/>
              <a:t>Ovary- produces eggs</a:t>
            </a:r>
          </a:p>
          <a:p>
            <a:pPr eaLnBrk="1" hangingPunct="1"/>
            <a:r>
              <a:rPr lang="en-US" smtClean="0"/>
              <a:t>Testes- produces sperm</a:t>
            </a:r>
          </a:p>
          <a:p>
            <a:pPr eaLnBrk="1" hangingPunct="1"/>
            <a:r>
              <a:rPr lang="en-US" smtClean="0"/>
              <a:t>Ovule- matures into a fetus</a:t>
            </a:r>
          </a:p>
          <a:p>
            <a:pPr eaLnBrk="1" hangingPunct="1"/>
            <a:r>
              <a:rPr lang="en-US" smtClean="0"/>
              <a:t>Semen- carries sperm to egg</a:t>
            </a:r>
          </a:p>
          <a:p>
            <a:pPr eaLnBrk="1" hangingPunct="1"/>
            <a:r>
              <a:rPr lang="en-US" smtClean="0"/>
              <a:t>Testosterone- stimulates production of sperm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Microscope use</a:t>
            </a:r>
            <a:endParaRPr lang="en-US" dirty="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5715000" y="1447800"/>
          <a:ext cx="2941638" cy="4525963"/>
        </p:xfrm>
        <a:graphic>
          <a:graphicData uri="http://schemas.openxmlformats.org/presentationml/2006/ole">
            <p:oleObj spid="_x0000_s38916" r:id="rId3" imgW="6224633" imgH="9577457" progId="">
              <p:embed/>
            </p:oleObj>
          </a:graphicData>
        </a:graphic>
      </p:graphicFrame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4343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Tool used to see microscopic objects </a:t>
            </a:r>
            <a:r>
              <a:rPr lang="en-US" sz="4000" i="1"/>
              <a:t>too small to be seen</a:t>
            </a:r>
            <a:r>
              <a:rPr lang="en-US" sz="4000"/>
              <a:t> with the eye: cells, bacteria, protozoa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Systems directly related to walking</a:t>
            </a:r>
            <a:endParaRPr lang="en-US" dirty="0"/>
          </a:p>
        </p:txBody>
      </p:sp>
      <p:pic>
        <p:nvPicPr>
          <p:cNvPr id="45058" name="Picture 4" descr="MPj03211500000[1]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600200"/>
            <a:ext cx="2609850" cy="3657600"/>
          </a:xfrm>
        </p:spPr>
      </p:pic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533400" y="1752600"/>
            <a:ext cx="45720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 Black"/>
              </a:rPr>
              <a:t>The skeleton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 Black"/>
              </a:rPr>
              <a:t>is connected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 Black"/>
              </a:rPr>
              <a:t>to the ___________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 Black"/>
              </a:rPr>
              <a:t>so you can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 Black"/>
              </a:rPr>
              <a:t>move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286000" y="3733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MUSCLES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Function of these cell parts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Mitochondria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Cell wall</a:t>
            </a:r>
          </a:p>
          <a:p>
            <a:pPr eaLnBrk="1" hangingPunct="1"/>
            <a:r>
              <a:rPr lang="en-US" u="sng" smtClean="0"/>
              <a:t>Cell membrane</a:t>
            </a:r>
          </a:p>
          <a:p>
            <a:pPr eaLnBrk="1" hangingPunct="1"/>
            <a:r>
              <a:rPr lang="en-US" smtClean="0">
                <a:solidFill>
                  <a:srgbClr val="156919"/>
                </a:solidFill>
              </a:rPr>
              <a:t>Chloroplast</a:t>
            </a:r>
          </a:p>
          <a:p>
            <a:pPr eaLnBrk="1" hangingPunct="1"/>
            <a:r>
              <a:rPr lang="en-US" b="1" smtClean="0"/>
              <a:t>Lysosome</a:t>
            </a:r>
          </a:p>
          <a:p>
            <a:pPr eaLnBrk="1" hangingPunct="1"/>
            <a:endParaRPr lang="en-US" b="1" smtClean="0"/>
          </a:p>
        </p:txBody>
      </p:sp>
      <p:pic>
        <p:nvPicPr>
          <p:cNvPr id="40964" name="Picture 4" descr="eu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30725"/>
            <a:ext cx="24384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114800" y="22098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400" u="sng">
                <a:solidFill>
                  <a:srgbClr val="156919"/>
                </a:solidFill>
                <a:latin typeface="Franklin Gothic Book" pitchFamily="34" charset="0"/>
              </a:rPr>
              <a:t>Green</a:t>
            </a:r>
            <a:r>
              <a:rPr lang="en-US" sz="2400">
                <a:solidFill>
                  <a:srgbClr val="156919"/>
                </a:solidFill>
                <a:latin typeface="Franklin Gothic Book" pitchFamily="34" charset="0"/>
              </a:rPr>
              <a:t> organelles that </a:t>
            </a:r>
            <a:r>
              <a:rPr lang="en-US" sz="2400" u="sng">
                <a:solidFill>
                  <a:srgbClr val="156919"/>
                </a:solidFill>
                <a:latin typeface="Franklin Gothic Book" pitchFamily="34" charset="0"/>
              </a:rPr>
              <a:t>make food-</a:t>
            </a:r>
            <a:r>
              <a:rPr lang="en-US" sz="2400">
                <a:solidFill>
                  <a:srgbClr val="156919"/>
                </a:solidFill>
                <a:latin typeface="Franklin Gothic Book" pitchFamily="34" charset="0"/>
              </a:rPr>
              <a:t> only in </a:t>
            </a:r>
            <a:r>
              <a:rPr lang="en-US" sz="2400" u="sng">
                <a:solidFill>
                  <a:srgbClr val="156919"/>
                </a:solidFill>
                <a:latin typeface="Franklin Gothic Book" pitchFamily="34" charset="0"/>
              </a:rPr>
              <a:t>plant</a:t>
            </a:r>
            <a:r>
              <a:rPr lang="en-US" sz="2400">
                <a:solidFill>
                  <a:srgbClr val="156919"/>
                </a:solidFill>
                <a:latin typeface="Franklin Gothic Book" pitchFamily="34" charset="0"/>
              </a:rPr>
              <a:t> cells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038600" y="13716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400">
                <a:solidFill>
                  <a:schemeClr val="hlink"/>
                </a:solidFill>
                <a:latin typeface="Franklin Gothic Book" pitchFamily="34" charset="0"/>
              </a:rPr>
              <a:t>Organelles that release </a:t>
            </a:r>
            <a:r>
              <a:rPr lang="en-US" sz="2400" u="sng">
                <a:solidFill>
                  <a:schemeClr val="hlink"/>
                </a:solidFill>
                <a:latin typeface="Franklin Gothic Book" pitchFamily="34" charset="0"/>
              </a:rPr>
              <a:t>energy</a:t>
            </a:r>
            <a:r>
              <a:rPr lang="en-US" sz="2400">
                <a:solidFill>
                  <a:schemeClr val="hlink"/>
                </a:solidFill>
                <a:latin typeface="Franklin Gothic Book" pitchFamily="34" charset="0"/>
              </a:rPr>
              <a:t> from </a:t>
            </a:r>
            <a:r>
              <a:rPr lang="en-US" sz="2400" u="sng">
                <a:solidFill>
                  <a:schemeClr val="hlink"/>
                </a:solidFill>
                <a:latin typeface="Franklin Gothic Book" pitchFamily="34" charset="0"/>
              </a:rPr>
              <a:t>food</a:t>
            </a:r>
            <a:r>
              <a:rPr lang="en-US" sz="2400">
                <a:solidFill>
                  <a:schemeClr val="hlink"/>
                </a:solidFill>
                <a:latin typeface="Franklin Gothic Book" pitchFamily="34" charset="0"/>
              </a:rPr>
              <a:t> = p</a:t>
            </a:r>
            <a:r>
              <a:rPr lang="en-US" sz="2400" u="sng">
                <a:solidFill>
                  <a:schemeClr val="hlink"/>
                </a:solidFill>
                <a:latin typeface="Franklin Gothic Book" pitchFamily="34" charset="0"/>
              </a:rPr>
              <a:t>owerhouse</a:t>
            </a:r>
            <a:endParaRPr lang="en-US" sz="2400">
              <a:solidFill>
                <a:schemeClr val="hlink"/>
              </a:solidFill>
              <a:latin typeface="Franklin Gothic Book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038600" y="3352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400" u="sng">
                <a:solidFill>
                  <a:schemeClr val="folHlink"/>
                </a:solidFill>
                <a:latin typeface="Franklin Gothic Book" pitchFamily="34" charset="0"/>
              </a:rPr>
              <a:t>protects</a:t>
            </a:r>
            <a:r>
              <a:rPr lang="en-US" sz="2400">
                <a:solidFill>
                  <a:schemeClr val="folHlink"/>
                </a:solidFill>
                <a:latin typeface="Franklin Gothic Book" pitchFamily="34" charset="0"/>
              </a:rPr>
              <a:t> the cell and gives </a:t>
            </a:r>
            <a:r>
              <a:rPr lang="en-US" sz="2400" u="sng">
                <a:solidFill>
                  <a:schemeClr val="folHlink"/>
                </a:solidFill>
                <a:latin typeface="Franklin Gothic Book" pitchFamily="34" charset="0"/>
              </a:rPr>
              <a:t>shape- only in plant cells</a:t>
            </a:r>
            <a:endParaRPr lang="en-US" sz="2400">
              <a:solidFill>
                <a:schemeClr val="folHlink"/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2400" u="sng">
              <a:solidFill>
                <a:schemeClr val="folHlink"/>
              </a:solidFill>
              <a:latin typeface="Franklin Gothic Book" pitchFamily="34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038600" y="419100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400" u="sng">
                <a:solidFill>
                  <a:schemeClr val="tx2"/>
                </a:solidFill>
                <a:latin typeface="Franklin Gothic Book" pitchFamily="34" charset="0"/>
              </a:rPr>
              <a:t>Outer covering,  protective layer around </a:t>
            </a:r>
            <a:r>
              <a:rPr lang="en-US" sz="2400" b="1" u="sng">
                <a:solidFill>
                  <a:schemeClr val="tx2"/>
                </a:solidFill>
                <a:latin typeface="Franklin Gothic Book" pitchFamily="34" charset="0"/>
              </a:rPr>
              <a:t>ALL</a:t>
            </a:r>
            <a:r>
              <a:rPr lang="en-US" sz="2400" u="sng">
                <a:solidFill>
                  <a:schemeClr val="tx2"/>
                </a:solidFill>
                <a:latin typeface="Franklin Gothic Book" pitchFamily="34" charset="0"/>
              </a:rPr>
              <a:t> cell</a:t>
            </a:r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2895600" y="54102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2590800" y="61722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1066800" y="5257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191000" y="510540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400" b="1">
                <a:solidFill>
                  <a:schemeClr val="tx2"/>
                </a:solidFill>
                <a:latin typeface="Franklin Gothic Book" pitchFamily="34" charset="0"/>
              </a:rPr>
              <a:t>Removes cell waste just like our kidneys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effectLst/>
              </a:rPr>
              <a:t>Pollination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057400"/>
            <a:ext cx="5345113" cy="5491163"/>
          </a:xfrm>
        </p:spPr>
      </p:pic>
      <p:sp>
        <p:nvSpPr>
          <p:cNvPr id="18435" name="Line 4"/>
          <p:cNvSpPr>
            <a:spLocks noChangeShapeType="1"/>
          </p:cNvSpPr>
          <p:nvPr/>
        </p:nvSpPr>
        <p:spPr bwMode="auto">
          <a:xfrm flipH="1" flipV="1">
            <a:off x="4114800" y="2590800"/>
            <a:ext cx="1600200" cy="228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638800" y="2362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POLLEN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Function of the kidneys</a:t>
            </a:r>
            <a:endParaRPr lang="en-US" dirty="0"/>
          </a:p>
        </p:txBody>
      </p:sp>
      <p:pic>
        <p:nvPicPr>
          <p:cNvPr id="47106" name="Picture 4" descr="Excretory System Anatomy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76400"/>
            <a:ext cx="4876800" cy="4157663"/>
          </a:xfrm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228600" y="1447800"/>
            <a:ext cx="396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4000">
                <a:solidFill>
                  <a:schemeClr val="tx2"/>
                </a:solidFill>
                <a:latin typeface="Franklin Gothic Book" pitchFamily="34" charset="0"/>
              </a:rPr>
              <a:t>The systems that excrete wastes from the </a:t>
            </a:r>
            <a:br>
              <a:rPr lang="en-US" sz="4000">
                <a:solidFill>
                  <a:schemeClr val="tx2"/>
                </a:solidFill>
                <a:latin typeface="Franklin Gothic Book" pitchFamily="34" charset="0"/>
              </a:rPr>
            </a:br>
            <a:r>
              <a:rPr lang="en-US" sz="4000">
                <a:solidFill>
                  <a:schemeClr val="tx2"/>
                </a:solidFill>
                <a:latin typeface="Franklin Gothic Book" pitchFamily="34" charset="0"/>
              </a:rPr>
              <a:t>body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Function of the parts: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Diaphragm</a:t>
            </a:r>
          </a:p>
          <a:p>
            <a:pPr eaLnBrk="1" hangingPunct="1"/>
            <a:r>
              <a:rPr lang="en-US" smtClean="0"/>
              <a:t>Bronchial tubes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Epiglottis</a:t>
            </a:r>
          </a:p>
          <a:p>
            <a:pPr eaLnBrk="1" hangingPunct="1"/>
            <a:r>
              <a:rPr lang="en-US" smtClean="0">
                <a:solidFill>
                  <a:srgbClr val="1C0777"/>
                </a:solidFill>
              </a:rPr>
              <a:t>Alveoli</a:t>
            </a:r>
          </a:p>
          <a:p>
            <a:pPr eaLnBrk="1" hangingPunct="1"/>
            <a:endParaRPr lang="en-US" smtClean="0">
              <a:solidFill>
                <a:srgbClr val="1C0777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3962400" y="4267200"/>
            <a:ext cx="487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400">
                <a:solidFill>
                  <a:schemeClr val="tx2"/>
                </a:solidFill>
                <a:latin typeface="Franklin Gothic Book" pitchFamily="34" charset="0"/>
              </a:rPr>
              <a:t>tiny, delicate air sacs deep within the lungs where the gas/blood </a:t>
            </a:r>
            <a:br>
              <a:rPr lang="en-US" sz="2400">
                <a:solidFill>
                  <a:schemeClr val="tx2"/>
                </a:solidFill>
                <a:latin typeface="Franklin Gothic Book" pitchFamily="34" charset="0"/>
              </a:rPr>
            </a:br>
            <a:r>
              <a:rPr lang="en-US" sz="2400">
                <a:solidFill>
                  <a:schemeClr val="tx2"/>
                </a:solidFill>
                <a:latin typeface="Franklin Gothic Book" pitchFamily="34" charset="0"/>
              </a:rPr>
              <a:t>exchange occurs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886200" y="1295400"/>
            <a:ext cx="487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400">
                <a:solidFill>
                  <a:schemeClr val="tx2"/>
                </a:solidFill>
                <a:latin typeface="Franklin Gothic Book" pitchFamily="34" charset="0"/>
              </a:rPr>
              <a:t>Thin muscle used to push the lungs upward during exhaling 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3886200" y="2286000"/>
            <a:ext cx="487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400">
                <a:solidFill>
                  <a:schemeClr val="tx2"/>
                </a:solidFill>
                <a:latin typeface="Franklin Gothic Book" pitchFamily="34" charset="0"/>
              </a:rPr>
              <a:t>Two passageways from the trachea to the lungs</a:t>
            </a:r>
          </a:p>
        </p:txBody>
      </p:sp>
      <p:pic>
        <p:nvPicPr>
          <p:cNvPr id="48135" name="Picture 7" descr="300px-3DScience_respiratory_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38600"/>
            <a:ext cx="2219325" cy="2590800"/>
          </a:xfrm>
          <a:prstGeom prst="rect">
            <a:avLst/>
          </a:prstGeom>
          <a:noFill/>
        </p:spPr>
      </p:pic>
      <p:sp>
        <p:nvSpPr>
          <p:cNvPr id="48136" name="Rectangle 5"/>
          <p:cNvSpPr>
            <a:spLocks noChangeArrowheads="1"/>
          </p:cNvSpPr>
          <p:nvPr/>
        </p:nvSpPr>
        <p:spPr bwMode="auto">
          <a:xfrm>
            <a:off x="3962400" y="3200400"/>
            <a:ext cx="487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400">
                <a:solidFill>
                  <a:schemeClr val="tx2"/>
                </a:solidFill>
                <a:latin typeface="Franklin Gothic Book" pitchFamily="34" charset="0"/>
              </a:rPr>
              <a:t>Flap of skin that prevents food from entering the trachea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1981200" y="4572000"/>
            <a:ext cx="1981200" cy="1066800"/>
          </a:xfrm>
          <a:prstGeom prst="line">
            <a:avLst/>
          </a:prstGeom>
          <a:noFill/>
          <a:ln w="76200">
            <a:solidFill>
              <a:srgbClr val="1C077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2438400" y="1600200"/>
            <a:ext cx="1524000" cy="4572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V="1">
            <a:off x="1676400" y="2514600"/>
            <a:ext cx="2362200" cy="304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V="1">
            <a:off x="1600200" y="3505200"/>
            <a:ext cx="2514600" cy="1524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 of 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/>
            <a:r>
              <a:rPr lang="en-US" u="sng" smtClean="0"/>
              <a:t>Organic</a:t>
            </a:r>
            <a:r>
              <a:rPr lang="en-US" smtClean="0"/>
              <a:t> </a:t>
            </a:r>
            <a:r>
              <a:rPr lang="en-US" u="sng" smtClean="0"/>
              <a:t>Compounds</a:t>
            </a:r>
            <a:r>
              <a:rPr lang="en-US" smtClean="0"/>
              <a:t> contain </a:t>
            </a:r>
            <a:r>
              <a:rPr lang="en-US" b="1" smtClean="0"/>
              <a:t>carbon </a:t>
            </a:r>
            <a:r>
              <a:rPr lang="en-US" smtClean="0"/>
              <a:t>and are usually associated with living things.</a:t>
            </a:r>
          </a:p>
        </p:txBody>
      </p:sp>
      <p:pic>
        <p:nvPicPr>
          <p:cNvPr id="4100" name="Picture 4" descr="http://www.chemistryland.com/ElementarySchool/BuildingBlocks/carbohydratesExamp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37338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0" descr="compounds_molecu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Oval 8"/>
          <p:cNvSpPr>
            <a:spLocks noChangeArrowheads="1"/>
          </p:cNvSpPr>
          <p:nvPr/>
        </p:nvSpPr>
        <p:spPr bwMode="auto">
          <a:xfrm>
            <a:off x="7315200" y="4343400"/>
            <a:ext cx="1828800" cy="1676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and where are ball and socket joints</a:t>
            </a:r>
            <a:endParaRPr lang="en-US" dirty="0"/>
          </a:p>
        </p:txBody>
      </p:sp>
      <p:pic>
        <p:nvPicPr>
          <p:cNvPr id="50178" name="il_fi" descr="http://utepasspe.files.wordpress.com/2008/10/skeleton.jpg"/>
          <p:cNvPicPr>
            <a:picLocks noChangeAspect="1" noChangeArrowheads="1"/>
          </p:cNvPicPr>
          <p:nvPr>
            <p:ph idx="4294967295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5334000" y="1219200"/>
            <a:ext cx="3467100" cy="5241925"/>
          </a:xfrm>
        </p:spPr>
      </p:pic>
      <p:sp>
        <p:nvSpPr>
          <p:cNvPr id="50179" name="AutoShape 6"/>
          <p:cNvSpPr>
            <a:spLocks noChangeArrowheads="1"/>
          </p:cNvSpPr>
          <p:nvPr/>
        </p:nvSpPr>
        <p:spPr bwMode="auto">
          <a:xfrm>
            <a:off x="6400800" y="3505200"/>
            <a:ext cx="457200" cy="457200"/>
          </a:xfrm>
          <a:custGeom>
            <a:avLst/>
            <a:gdLst>
              <a:gd name="T0" fmla="*/ 228600 w 21600"/>
              <a:gd name="T1" fmla="*/ 0 h 21600"/>
              <a:gd name="T2" fmla="*/ 66950 w 21600"/>
              <a:gd name="T3" fmla="*/ 66950 h 21600"/>
              <a:gd name="T4" fmla="*/ 0 w 21600"/>
              <a:gd name="T5" fmla="*/ 228600 h 21600"/>
              <a:gd name="T6" fmla="*/ 66950 w 21600"/>
              <a:gd name="T7" fmla="*/ 390250 h 21600"/>
              <a:gd name="T8" fmla="*/ 228600 w 21600"/>
              <a:gd name="T9" fmla="*/ 457200 h 21600"/>
              <a:gd name="T10" fmla="*/ 390250 w 21600"/>
              <a:gd name="T11" fmla="*/ 390250 h 21600"/>
              <a:gd name="T12" fmla="*/ 457200 w 21600"/>
              <a:gd name="T13" fmla="*/ 228600 h 21600"/>
              <a:gd name="T14" fmla="*/ 390250 w 21600"/>
              <a:gd name="T15" fmla="*/ 669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5" y="10800"/>
                </a:moveTo>
                <a:cubicBezTo>
                  <a:pt x="675" y="16392"/>
                  <a:pt x="5208" y="20925"/>
                  <a:pt x="10800" y="20925"/>
                </a:cubicBezTo>
                <a:cubicBezTo>
                  <a:pt x="16392" y="20925"/>
                  <a:pt x="20925" y="16392"/>
                  <a:pt x="20925" y="10800"/>
                </a:cubicBezTo>
                <a:cubicBezTo>
                  <a:pt x="20925" y="5208"/>
                  <a:pt x="16392" y="675"/>
                  <a:pt x="10800" y="675"/>
                </a:cubicBezTo>
                <a:cubicBezTo>
                  <a:pt x="5208" y="675"/>
                  <a:pt x="675" y="5208"/>
                  <a:pt x="675" y="1080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AutoShape 7"/>
          <p:cNvSpPr>
            <a:spLocks noChangeArrowheads="1"/>
          </p:cNvSpPr>
          <p:nvPr/>
        </p:nvSpPr>
        <p:spPr bwMode="auto">
          <a:xfrm>
            <a:off x="6324600" y="2057400"/>
            <a:ext cx="457200" cy="457200"/>
          </a:xfrm>
          <a:custGeom>
            <a:avLst/>
            <a:gdLst>
              <a:gd name="T0" fmla="*/ 228600 w 21600"/>
              <a:gd name="T1" fmla="*/ 0 h 21600"/>
              <a:gd name="T2" fmla="*/ 66950 w 21600"/>
              <a:gd name="T3" fmla="*/ 66950 h 21600"/>
              <a:gd name="T4" fmla="*/ 0 w 21600"/>
              <a:gd name="T5" fmla="*/ 228600 h 21600"/>
              <a:gd name="T6" fmla="*/ 66950 w 21600"/>
              <a:gd name="T7" fmla="*/ 390250 h 21600"/>
              <a:gd name="T8" fmla="*/ 228600 w 21600"/>
              <a:gd name="T9" fmla="*/ 457200 h 21600"/>
              <a:gd name="T10" fmla="*/ 390250 w 21600"/>
              <a:gd name="T11" fmla="*/ 390250 h 21600"/>
              <a:gd name="T12" fmla="*/ 457200 w 21600"/>
              <a:gd name="T13" fmla="*/ 228600 h 21600"/>
              <a:gd name="T14" fmla="*/ 390250 w 21600"/>
              <a:gd name="T15" fmla="*/ 669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5" y="10800"/>
                </a:moveTo>
                <a:cubicBezTo>
                  <a:pt x="675" y="16392"/>
                  <a:pt x="5208" y="20925"/>
                  <a:pt x="10800" y="20925"/>
                </a:cubicBezTo>
                <a:cubicBezTo>
                  <a:pt x="16392" y="20925"/>
                  <a:pt x="20925" y="16392"/>
                  <a:pt x="20925" y="10800"/>
                </a:cubicBezTo>
                <a:cubicBezTo>
                  <a:pt x="20925" y="5208"/>
                  <a:pt x="16392" y="675"/>
                  <a:pt x="10800" y="675"/>
                </a:cubicBezTo>
                <a:cubicBezTo>
                  <a:pt x="5208" y="675"/>
                  <a:pt x="675" y="5208"/>
                  <a:pt x="675" y="1080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-1219200" y="2133600"/>
            <a:ext cx="56388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u="sng"/>
              <a:t>Ball-and-socket joints</a:t>
            </a:r>
            <a:r>
              <a:rPr lang="en-US" sz="3200"/>
              <a:t>- formed when a rounded head of one bone fits into the rounded cavity of an jointed bone.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Safety rules when using chemicals in a lab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When anything </a:t>
            </a:r>
            <a:r>
              <a:rPr lang="en-US" b="1" smtClean="0">
                <a:solidFill>
                  <a:schemeClr val="tx1"/>
                </a:solidFill>
              </a:rPr>
              <a:t>spills</a:t>
            </a:r>
            <a:r>
              <a:rPr lang="en-US" smtClean="0">
                <a:solidFill>
                  <a:schemeClr val="tx1"/>
                </a:solidFill>
              </a:rPr>
              <a:t> in the lab, the teacher should be notified right away.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 The open end of a </a:t>
            </a:r>
            <a:r>
              <a:rPr lang="en-US" b="1" smtClean="0">
                <a:solidFill>
                  <a:schemeClr val="tx1"/>
                </a:solidFill>
              </a:rPr>
              <a:t>test tube</a:t>
            </a:r>
            <a:r>
              <a:rPr lang="en-US" smtClean="0">
                <a:solidFill>
                  <a:schemeClr val="tx1"/>
                </a:solidFill>
              </a:rPr>
              <a:t> should never be pointed toward you or anyone else.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 Long </a:t>
            </a:r>
            <a:r>
              <a:rPr lang="en-US" b="1" smtClean="0">
                <a:solidFill>
                  <a:schemeClr val="tx1"/>
                </a:solidFill>
              </a:rPr>
              <a:t>hair</a:t>
            </a:r>
            <a:r>
              <a:rPr lang="en-US" smtClean="0">
                <a:solidFill>
                  <a:schemeClr val="tx1"/>
                </a:solidFill>
              </a:rPr>
              <a:t> should be tied back when working with chemicals in a lab.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b="1" smtClean="0">
                <a:solidFill>
                  <a:schemeClr val="tx1"/>
                </a:solidFill>
              </a:rPr>
              <a:t>Clean up</a:t>
            </a:r>
            <a:r>
              <a:rPr lang="en-US" smtClean="0">
                <a:solidFill>
                  <a:schemeClr val="tx1"/>
                </a:solidFill>
              </a:rPr>
              <a:t> is everyone’s responsibility.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solidFill>
                  <a:schemeClr val="tx1"/>
                </a:solidFill>
              </a:rPr>
              <a:t>Dispose</a:t>
            </a:r>
            <a:r>
              <a:rPr lang="en-US" smtClean="0">
                <a:solidFill>
                  <a:schemeClr val="tx1"/>
                </a:solidFill>
              </a:rPr>
              <a:t> in chemicals safely.</a:t>
            </a:r>
          </a:p>
          <a:p>
            <a:pPr marL="609600" indent="-609600" eaLnBrk="1" hangingPunct="1">
              <a:buFontTx/>
              <a:buAutoNum type="arabicPeriod"/>
            </a:pPr>
            <a:endParaRPr lang="en-US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sz="2800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sz="2800" smtClean="0">
              <a:solidFill>
                <a:schemeClr val="tx1"/>
              </a:solidFill>
            </a:endParaRPr>
          </a:p>
          <a:p>
            <a:pPr marL="609600" indent="-609600" eaLnBrk="1" hangingPunct="1"/>
            <a:endParaRPr lang="en-US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Muscles types</a:t>
            </a:r>
            <a:endParaRPr 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04800" y="1554163"/>
            <a:ext cx="4953000" cy="4525962"/>
          </a:xfrm>
        </p:spPr>
        <p:txBody>
          <a:bodyPr/>
          <a:lstStyle/>
          <a:p>
            <a:pPr eaLnBrk="1" hangingPunct="1"/>
            <a:r>
              <a:rPr lang="en-US" b="1" u="sng" smtClean="0"/>
              <a:t>Voluntary</a:t>
            </a:r>
            <a:r>
              <a:rPr lang="en-US" u="sng" smtClean="0"/>
              <a:t> </a:t>
            </a:r>
            <a:r>
              <a:rPr lang="en-US" smtClean="0"/>
              <a:t>muscles- muscles that you are able to control</a:t>
            </a:r>
          </a:p>
          <a:p>
            <a:pPr lvl="1" eaLnBrk="1" hangingPunct="1"/>
            <a:r>
              <a:rPr lang="en-US" smtClean="0"/>
              <a:t>Examples are leg and arm muscles</a:t>
            </a:r>
          </a:p>
          <a:p>
            <a:pPr eaLnBrk="1" hangingPunct="1"/>
            <a:r>
              <a:rPr lang="en-US" b="1" u="sng" smtClean="0"/>
              <a:t>Involuntary </a:t>
            </a:r>
            <a:r>
              <a:rPr lang="en-US" smtClean="0"/>
              <a:t>Muscles- you can not move them consciously.  They just keep working</a:t>
            </a:r>
          </a:p>
          <a:p>
            <a:pPr lvl="1" eaLnBrk="1" hangingPunct="1"/>
            <a:r>
              <a:rPr lang="en-US" smtClean="0"/>
              <a:t>Examples- heart</a:t>
            </a:r>
          </a:p>
        </p:txBody>
      </p:sp>
      <p:pic>
        <p:nvPicPr>
          <p:cNvPr id="47109" name="Picture 5" descr="anatomy1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143000"/>
            <a:ext cx="340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Describe a stimulus and response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stimulus:</a:t>
            </a:r>
            <a:r>
              <a:rPr lang="en-US" smtClean="0"/>
              <a:t>  anything that causes an organism to react. (starts)</a:t>
            </a:r>
          </a:p>
          <a:p>
            <a:pPr lvl="1" eaLnBrk="1" hangingPunct="1"/>
            <a:r>
              <a:rPr lang="en-US" smtClean="0"/>
              <a:t>Food poisoning occurs when you swallow food or water that contains bacteria, parasites, viruses, or toxins made by these germs.</a:t>
            </a:r>
          </a:p>
          <a:p>
            <a:pPr eaLnBrk="1" hangingPunct="1"/>
            <a:r>
              <a:rPr lang="en-US" u="sng" smtClean="0"/>
              <a:t>response</a:t>
            </a:r>
            <a:r>
              <a:rPr lang="en-US" smtClean="0"/>
              <a:t>:  a reaction to a stimulus.</a:t>
            </a:r>
          </a:p>
          <a:p>
            <a:pPr lvl="1" eaLnBrk="1" hangingPunct="1"/>
            <a:r>
              <a:rPr lang="en-US" smtClean="0"/>
              <a:t>vomitting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Function of blood vessels and their description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554163"/>
            <a:ext cx="4191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 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Arteries </a:t>
            </a:r>
            <a:r>
              <a:rPr lang="en-US" sz="2400" smtClean="0"/>
              <a:t>are pipelines that generally carry blood away from the heart.  They carry oxygen-rich blood. (red)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Veins </a:t>
            </a:r>
            <a:r>
              <a:rPr lang="en-US" sz="2400" smtClean="0"/>
              <a:t>generally carry oxygen-poor blood back to the heart from the rest of the body. (blue)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chemeClr val="tx1"/>
                </a:solidFill>
              </a:rPr>
              <a:t>Capillaries</a:t>
            </a:r>
            <a:r>
              <a:rPr lang="en-US" sz="2400" smtClean="0">
                <a:solidFill>
                  <a:schemeClr val="tx1"/>
                </a:solidFill>
              </a:rPr>
              <a:t> are microscopic blood vessels that connect </a:t>
            </a:r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arteries</a:t>
            </a:r>
            <a:r>
              <a:rPr lang="en-US" sz="2400" smtClean="0">
                <a:solidFill>
                  <a:schemeClr val="tx1"/>
                </a:solidFill>
              </a:rPr>
              <a:t> to veins. </a:t>
            </a:r>
            <a:r>
              <a:rPr lang="en-US" sz="2400" i="1" smtClean="0">
                <a:solidFill>
                  <a:schemeClr val="tx1"/>
                </a:solidFill>
              </a:rPr>
              <a:t>They are where oxygen &amp; waste exchange occur.</a:t>
            </a:r>
            <a:r>
              <a:rPr lang="en-US" sz="240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smtClean="0">
                <a:solidFill>
                  <a:schemeClr val="tx1"/>
                </a:solidFill>
              </a:rPr>
              <a:t>		</a:t>
            </a:r>
            <a:r>
              <a:rPr lang="en-US" sz="1600" smtClean="0"/>
              <a:t>				</a:t>
            </a:r>
          </a:p>
        </p:txBody>
      </p:sp>
      <p:pic>
        <p:nvPicPr>
          <p:cNvPr id="54275" name="Picture 5" descr="http://www.bidmc.org/CentersandDepartments/Departments/Surgery/~/media/Images/CentersandDepartments/CVI/LandingPageGraphics/VascularSurgery/vs_pic.as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3409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Line 7"/>
          <p:cNvSpPr>
            <a:spLocks noChangeShapeType="1"/>
          </p:cNvSpPr>
          <p:nvPr/>
        </p:nvSpPr>
        <p:spPr bwMode="auto">
          <a:xfrm flipV="1">
            <a:off x="4191000" y="1981200"/>
            <a:ext cx="15240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Line 8"/>
          <p:cNvSpPr>
            <a:spLocks noChangeShapeType="1"/>
          </p:cNvSpPr>
          <p:nvPr/>
        </p:nvSpPr>
        <p:spPr bwMode="auto">
          <a:xfrm flipV="1">
            <a:off x="3962400" y="3124200"/>
            <a:ext cx="14478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Line 9"/>
          <p:cNvSpPr>
            <a:spLocks noChangeShapeType="1"/>
          </p:cNvSpPr>
          <p:nvPr/>
        </p:nvSpPr>
        <p:spPr bwMode="auto">
          <a:xfrm flipV="1">
            <a:off x="4267200" y="3886200"/>
            <a:ext cx="2895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Describe what blood pressure is</a:t>
            </a:r>
            <a:endParaRPr lang="en-US" dirty="0"/>
          </a:p>
        </p:txBody>
      </p:sp>
      <p:sp>
        <p:nvSpPr>
          <p:cNvPr id="5529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685800" y="1524000"/>
            <a:ext cx="2438400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The force of the blood on the walls of the blood vessels.</a:t>
            </a:r>
          </a:p>
        </p:txBody>
      </p:sp>
      <p:pic>
        <p:nvPicPr>
          <p:cNvPr id="55299" name="Picture 5" descr="stethoscope medical stock photography 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057400"/>
            <a:ext cx="460851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Energy required for peristalsis</a:t>
            </a:r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idx="4294967295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smtClean="0"/>
              <a:t>The wavelike muscular contractions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4000" smtClean="0"/>
              <a:t>	of the esophagus by which contents are </a:t>
            </a:r>
            <a:r>
              <a:rPr lang="en-US" sz="4000" b="1" smtClean="0">
                <a:solidFill>
                  <a:schemeClr val="accent2"/>
                </a:solidFill>
              </a:rPr>
              <a:t>physically </a:t>
            </a:r>
            <a:r>
              <a:rPr lang="en-US" sz="4000" smtClean="0"/>
              <a:t>forced down from the mouth to the stomach.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 rot="5400000">
            <a:off x="2933700" y="4381500"/>
            <a:ext cx="2286000" cy="19050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6327" name="Picture 7" descr="j02135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495800"/>
            <a:ext cx="1276350" cy="120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do flowers have bright petals?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Overall brightly colored flower petals assist in attracting insects, birds and small mammals to the flower for pollination. Colored petals and nectar are normally used in conjunction - the petals as the attractant and the nectar as the "reward".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Energy transformation in mouth during digestion</a:t>
            </a:r>
            <a:endParaRPr lang="en-US" dirty="0"/>
          </a:p>
        </p:txBody>
      </p:sp>
      <p:pic>
        <p:nvPicPr>
          <p:cNvPr id="57348" name="Picture 4" descr="slide0014_image023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00200"/>
            <a:ext cx="4572000" cy="4513263"/>
          </a:xfrm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800600" y="12192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600">
                <a:solidFill>
                  <a:schemeClr val="tx2"/>
                </a:solidFill>
                <a:latin typeface="Franklin Gothic Book" pitchFamily="34" charset="0"/>
              </a:rPr>
              <a:t>food is </a:t>
            </a:r>
            <a:r>
              <a:rPr lang="en-US" sz="3600" b="1">
                <a:solidFill>
                  <a:schemeClr val="accent2"/>
                </a:solidFill>
                <a:latin typeface="Franklin Gothic Book" pitchFamily="34" charset="0"/>
              </a:rPr>
              <a:t>physically</a:t>
            </a:r>
            <a:r>
              <a:rPr lang="en-US" sz="3600">
                <a:solidFill>
                  <a:schemeClr val="accent2"/>
                </a:solidFill>
                <a:latin typeface="Franklin Gothic Book" pitchFamily="34" charset="0"/>
              </a:rPr>
              <a:t> </a:t>
            </a:r>
            <a:r>
              <a:rPr lang="en-US" sz="3600">
                <a:solidFill>
                  <a:schemeClr val="tx2"/>
                </a:solidFill>
                <a:latin typeface="Franklin Gothic Book" pitchFamily="34" charset="0"/>
              </a:rPr>
              <a:t>broken down by the </a:t>
            </a:r>
            <a:r>
              <a:rPr lang="en-US" sz="3600" b="1">
                <a:solidFill>
                  <a:schemeClr val="accent2"/>
                </a:solidFill>
                <a:latin typeface="Franklin Gothic Book" pitchFamily="34" charset="0"/>
              </a:rPr>
              <a:t>teeth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181600" y="37338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600">
                <a:solidFill>
                  <a:schemeClr val="tx2"/>
                </a:solidFill>
                <a:latin typeface="Franklin Gothic Book" pitchFamily="34" charset="0"/>
              </a:rPr>
              <a:t>Food is </a:t>
            </a:r>
            <a:r>
              <a:rPr lang="en-US" sz="3600" b="1">
                <a:solidFill>
                  <a:srgbClr val="156919"/>
                </a:solidFill>
                <a:latin typeface="Franklin Gothic Book" pitchFamily="34" charset="0"/>
              </a:rPr>
              <a:t>chemically </a:t>
            </a:r>
            <a:r>
              <a:rPr lang="en-US" sz="3600">
                <a:solidFill>
                  <a:schemeClr val="tx2"/>
                </a:solidFill>
                <a:latin typeface="Franklin Gothic Book" pitchFamily="34" charset="0"/>
              </a:rPr>
              <a:t>broken down by </a:t>
            </a:r>
            <a:r>
              <a:rPr lang="en-US" sz="3600" b="1">
                <a:solidFill>
                  <a:srgbClr val="156919"/>
                </a:solidFill>
                <a:latin typeface="Franklin Gothic Book" pitchFamily="34" charset="0"/>
              </a:rPr>
              <a:t>saliva</a:t>
            </a:r>
            <a:endParaRPr lang="en-US" sz="3600">
              <a:solidFill>
                <a:srgbClr val="156919"/>
              </a:solidFill>
              <a:latin typeface="Franklin Gothic Book" pitchFamily="34" charset="0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5562600" y="29718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400800" y="29718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1C0777"/>
                </a:solidFill>
              </a:rPr>
              <a:t>transformed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5715000" y="5867400"/>
            <a:ext cx="990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6781800" y="57912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1C0777"/>
                </a:solidFill>
              </a:rPr>
              <a:t>transformed</a:t>
            </a: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5715000" y="31242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962400" y="60960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chemeClr val="hlink"/>
                </a:solidFill>
              </a:rPr>
              <a:t>HEAT!!!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 flipV="1">
            <a:off x="4648200" y="50292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H="1" flipV="1">
            <a:off x="2743200" y="2286000"/>
            <a:ext cx="3276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do starches begin to taste sweet in the mouth…what’s happening?</a:t>
            </a: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idx="4294967295"/>
          </p:nvPr>
        </p:nvSpPr>
        <p:spPr>
          <a:noFill/>
        </p:spPr>
        <p:txBody>
          <a:bodyPr/>
          <a:lstStyle/>
          <a:p>
            <a:r>
              <a:rPr lang="en-US" sz="4000" smtClean="0"/>
              <a:t>where there is a </a:t>
            </a:r>
            <a:r>
              <a:rPr lang="en-US" sz="4000" b="1" smtClean="0"/>
              <a:t>chemical reaction</a:t>
            </a:r>
            <a:r>
              <a:rPr lang="en-US" sz="4000" smtClean="0"/>
              <a:t>, a </a:t>
            </a:r>
            <a:r>
              <a:rPr lang="en-US" sz="4000" i="1" smtClean="0"/>
              <a:t>new</a:t>
            </a:r>
            <a:r>
              <a:rPr lang="en-US" sz="4000" smtClean="0"/>
              <a:t> substance is formed</a:t>
            </a:r>
          </a:p>
          <a:p>
            <a:r>
              <a:rPr lang="en-US" sz="4000" smtClean="0"/>
              <a:t>Starches                         sugars</a:t>
            </a:r>
            <a:r>
              <a:rPr lang="en-US" smtClean="0"/>
              <a:t>                                                            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3200400" y="3352800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Calculate Density</a:t>
            </a:r>
            <a:endParaRPr lang="en-US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001000" cy="4525962"/>
          </a:xfrm>
        </p:spPr>
        <p:txBody>
          <a:bodyPr/>
          <a:lstStyle/>
          <a:p>
            <a:pPr marL="609600" indent="-609600"/>
            <a:r>
              <a:rPr lang="en-US" smtClean="0"/>
              <a:t>If density is the measurement of </a:t>
            </a:r>
            <a:r>
              <a:rPr lang="en-US" b="1" smtClean="0">
                <a:solidFill>
                  <a:schemeClr val="hlink"/>
                </a:solidFill>
              </a:rPr>
              <a:t>mass</a:t>
            </a:r>
            <a:r>
              <a:rPr lang="en-US" smtClean="0"/>
              <a:t> in a certain </a:t>
            </a:r>
            <a:r>
              <a:rPr lang="en-US" b="1" smtClean="0">
                <a:solidFill>
                  <a:srgbClr val="156919"/>
                </a:solidFill>
              </a:rPr>
              <a:t>volume</a:t>
            </a:r>
            <a:r>
              <a:rPr lang="en-US" smtClean="0"/>
              <a:t>, what tools would you use</a:t>
            </a:r>
          </a:p>
          <a:p>
            <a:pPr marL="990600" lvl="1" indent="-533400"/>
            <a:r>
              <a:rPr lang="en-US" smtClean="0"/>
              <a:t>If it was a liquid? </a:t>
            </a:r>
            <a:r>
              <a:rPr lang="en-US" b="1" smtClean="0">
                <a:solidFill>
                  <a:schemeClr val="hlink"/>
                </a:solidFill>
              </a:rPr>
              <a:t>Triple beam balance</a:t>
            </a:r>
            <a:r>
              <a:rPr lang="en-US" b="1" smtClean="0"/>
              <a:t> and a </a:t>
            </a:r>
            <a:r>
              <a:rPr lang="en-US" b="1" smtClean="0">
                <a:solidFill>
                  <a:srgbClr val="156919"/>
                </a:solidFill>
              </a:rPr>
              <a:t>graduated cylinder= </a:t>
            </a:r>
            <a:r>
              <a:rPr lang="en-US" b="1" smtClean="0">
                <a:solidFill>
                  <a:schemeClr val="hlink"/>
                </a:solidFill>
              </a:rPr>
              <a:t>g</a:t>
            </a:r>
            <a:r>
              <a:rPr lang="en-US" b="1" smtClean="0">
                <a:solidFill>
                  <a:srgbClr val="156919"/>
                </a:solidFill>
              </a:rPr>
              <a:t>/ml</a:t>
            </a:r>
          </a:p>
          <a:p>
            <a:pPr marL="990600" lvl="1" indent="-533400"/>
            <a:r>
              <a:rPr lang="en-US" smtClean="0"/>
              <a:t>If it was a solid object?</a:t>
            </a:r>
            <a:r>
              <a:rPr lang="en-US" sz="3200" smtClean="0"/>
              <a:t> </a:t>
            </a:r>
            <a:r>
              <a:rPr lang="en-US" b="1" smtClean="0">
                <a:solidFill>
                  <a:schemeClr val="hlink"/>
                </a:solidFill>
              </a:rPr>
              <a:t>Triple beam balance</a:t>
            </a:r>
            <a:r>
              <a:rPr lang="en-US" b="1" smtClean="0"/>
              <a:t> and a </a:t>
            </a:r>
            <a:r>
              <a:rPr lang="en-US" b="1" smtClean="0">
                <a:solidFill>
                  <a:srgbClr val="156919"/>
                </a:solidFill>
              </a:rPr>
              <a:t>metric ruler</a:t>
            </a:r>
            <a:r>
              <a:rPr lang="en-US" b="1" smtClean="0"/>
              <a:t> (l x w x h)= </a:t>
            </a:r>
            <a:r>
              <a:rPr lang="en-US" b="1" smtClean="0">
                <a:solidFill>
                  <a:schemeClr val="hlink"/>
                </a:solidFill>
              </a:rPr>
              <a:t>g</a:t>
            </a:r>
            <a:r>
              <a:rPr lang="en-US" b="1" smtClean="0">
                <a:solidFill>
                  <a:srgbClr val="156919"/>
                </a:solidFill>
              </a:rPr>
              <a:t>/cm</a:t>
            </a:r>
            <a:r>
              <a:rPr lang="en-US" b="1" baseline="30000" smtClean="0">
                <a:solidFill>
                  <a:srgbClr val="156919"/>
                </a:solidFill>
              </a:rPr>
              <a:t>3</a:t>
            </a:r>
            <a:endParaRPr lang="en-US" b="1" smtClean="0">
              <a:solidFill>
                <a:srgbClr val="15691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Describe when work is done and when it is not done (refer to a spring scale and a ramp)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800600"/>
          </a:xfrm>
        </p:spPr>
        <p:txBody>
          <a:bodyPr/>
          <a:lstStyle/>
          <a:p>
            <a:r>
              <a:rPr lang="en-US" sz="2800" smtClean="0"/>
              <a:t>Calculate the </a:t>
            </a:r>
            <a:r>
              <a:rPr lang="en-US" sz="2800" b="1" smtClean="0"/>
              <a:t>work</a:t>
            </a:r>
            <a:r>
              <a:rPr lang="en-US" sz="2800" smtClean="0"/>
              <a:t> needed push a box up a </a:t>
            </a:r>
            <a:r>
              <a:rPr lang="en-US" sz="2800" smtClean="0">
                <a:solidFill>
                  <a:schemeClr val="hlink"/>
                </a:solidFill>
              </a:rPr>
              <a:t>5m </a:t>
            </a:r>
            <a:r>
              <a:rPr lang="en-US" sz="2800" b="1" i="1" smtClean="0"/>
              <a:t>ramp</a:t>
            </a:r>
            <a:r>
              <a:rPr lang="en-US" sz="2800" i="1" smtClean="0"/>
              <a:t> </a:t>
            </a:r>
            <a:r>
              <a:rPr lang="en-US" sz="2800" smtClean="0"/>
              <a:t>with a force of </a:t>
            </a:r>
            <a:r>
              <a:rPr lang="en-US" sz="2800" smtClean="0">
                <a:solidFill>
                  <a:srgbClr val="156919"/>
                </a:solidFill>
              </a:rPr>
              <a:t>25 N on spring scale</a:t>
            </a:r>
            <a:r>
              <a:rPr lang="en-US" sz="2800" smtClean="0"/>
              <a:t>.</a:t>
            </a:r>
          </a:p>
          <a:p>
            <a:pPr lvl="1"/>
            <a:r>
              <a:rPr lang="en-US" b="1" smtClean="0"/>
              <a:t>W= f d</a:t>
            </a:r>
          </a:p>
          <a:p>
            <a:pPr lvl="1"/>
            <a:r>
              <a:rPr lang="en-US" smtClean="0"/>
              <a:t>W= </a:t>
            </a:r>
            <a:r>
              <a:rPr lang="en-US" smtClean="0">
                <a:solidFill>
                  <a:srgbClr val="156919"/>
                </a:solidFill>
              </a:rPr>
              <a:t>25 N</a:t>
            </a:r>
            <a:r>
              <a:rPr lang="en-US" smtClean="0"/>
              <a:t> x </a:t>
            </a:r>
            <a:r>
              <a:rPr lang="en-US" smtClean="0">
                <a:solidFill>
                  <a:schemeClr val="hlink"/>
                </a:solidFill>
              </a:rPr>
              <a:t>5 m</a:t>
            </a:r>
          </a:p>
          <a:p>
            <a:pPr lvl="1"/>
            <a:r>
              <a:rPr lang="en-US" b="1" smtClean="0"/>
              <a:t>W</a:t>
            </a:r>
            <a:r>
              <a:rPr lang="en-US" smtClean="0"/>
              <a:t>= 125 joules</a:t>
            </a:r>
          </a:p>
          <a:p>
            <a:r>
              <a:rPr lang="en-US" sz="2800" smtClean="0"/>
              <a:t>Calculate the </a:t>
            </a:r>
            <a:r>
              <a:rPr lang="en-US" sz="2800" b="1" smtClean="0"/>
              <a:t>work</a:t>
            </a:r>
            <a:r>
              <a:rPr lang="en-US" sz="2800" smtClean="0"/>
              <a:t> done to lift the box with 25 N.</a:t>
            </a:r>
          </a:p>
          <a:p>
            <a:pPr lvl="1"/>
            <a:r>
              <a:rPr lang="en-US" b="1" smtClean="0"/>
              <a:t>W= f d</a:t>
            </a:r>
          </a:p>
          <a:p>
            <a:pPr lvl="1"/>
            <a:r>
              <a:rPr lang="en-US" b="1" smtClean="0"/>
              <a:t>W= 25 N x 0</a:t>
            </a:r>
          </a:p>
          <a:p>
            <a:pPr lvl="1"/>
            <a:r>
              <a:rPr lang="en-US" b="1" smtClean="0"/>
              <a:t>W= 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Percent chance of having a dominate or recessive trait using a </a:t>
            </a:r>
            <a:r>
              <a:rPr lang="en-US" dirty="0" err="1" smtClean="0"/>
              <a:t>punnett</a:t>
            </a:r>
            <a:r>
              <a:rPr lang="en-US" dirty="0" smtClean="0"/>
              <a:t> square</a:t>
            </a:r>
            <a:endParaRPr lang="en-US" dirty="0"/>
          </a:p>
        </p:txBody>
      </p:sp>
      <p:pic>
        <p:nvPicPr>
          <p:cNvPr id="61444" name="Picture 4" descr="FarbEngl01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19450" y="2330450"/>
            <a:ext cx="2857500" cy="2971800"/>
          </a:xfrm>
          <a:noFill/>
        </p:spPr>
      </p:pic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2667000" y="3429000"/>
            <a:ext cx="190500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743200" y="3048000"/>
            <a:ext cx="2743200" cy="609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667000" y="4114800"/>
            <a:ext cx="13716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8" name="AutoShape 8"/>
          <p:cNvSpPr>
            <a:spLocks/>
          </p:cNvSpPr>
          <p:nvPr/>
        </p:nvSpPr>
        <p:spPr bwMode="auto">
          <a:xfrm>
            <a:off x="2286000" y="2667000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52400" y="33528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Dominant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>
            <a:off x="5486400" y="4572000"/>
            <a:ext cx="1295400" cy="76200"/>
          </a:xfrm>
          <a:prstGeom prst="line">
            <a:avLst/>
          </a:prstGeom>
          <a:noFill/>
          <a:ln w="76200">
            <a:solidFill>
              <a:srgbClr val="1C077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1" name="AutoShape 11"/>
          <p:cNvSpPr>
            <a:spLocks/>
          </p:cNvSpPr>
          <p:nvPr/>
        </p:nvSpPr>
        <p:spPr bwMode="auto">
          <a:xfrm>
            <a:off x="6553200" y="3810000"/>
            <a:ext cx="685800" cy="1447800"/>
          </a:xfrm>
          <a:prstGeom prst="rightBrace">
            <a:avLst>
              <a:gd name="adj1" fmla="val 175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7239000" y="4267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0777"/>
                </a:solidFill>
              </a:rPr>
              <a:t>Recessive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381000" y="4191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¾= 75%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7315200" y="4876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0777"/>
                </a:solidFill>
              </a:rPr>
              <a:t>1/4= 25%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Relate the </a:t>
            </a:r>
            <a:r>
              <a:rPr lang="en-US" dirty="0" err="1" smtClean="0"/>
              <a:t>integumentary</a:t>
            </a:r>
            <a:r>
              <a:rPr lang="en-US" dirty="0" smtClean="0"/>
              <a:t> system to a house</a:t>
            </a:r>
            <a:endParaRPr lang="en-US" dirty="0"/>
          </a:p>
        </p:txBody>
      </p:sp>
      <p:pic>
        <p:nvPicPr>
          <p:cNvPr id="62468" name="Picture 4" descr="integumentary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133600"/>
            <a:ext cx="3810000" cy="3048000"/>
          </a:xfrm>
        </p:spPr>
      </p:pic>
      <p:graphicFrame>
        <p:nvGraphicFramePr>
          <p:cNvPr id="62649" name="Group 185"/>
          <p:cNvGraphicFramePr>
            <a:graphicFrameLocks noGrp="1"/>
          </p:cNvGraphicFramePr>
          <p:nvPr/>
        </p:nvGraphicFramePr>
        <p:xfrm>
          <a:off x="4495800" y="2109788"/>
          <a:ext cx="8229600" cy="4748212"/>
        </p:xfrm>
        <a:graphic>
          <a:graphicData uri="http://schemas.openxmlformats.org/drawingml/2006/table">
            <a:tbl>
              <a:tblPr/>
              <a:tblGrid>
                <a:gridCol w="2057400"/>
                <a:gridCol w="2438400"/>
                <a:gridCol w="1676400"/>
                <a:gridCol w="205740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House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Integumentary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Digestive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Excretory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Bricks and roof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Plumbing pipes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Doors and windows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Electrical wires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Thermostat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Relate the digestive system to a house</a:t>
            </a:r>
            <a:endParaRPr lang="en-US" dirty="0"/>
          </a:p>
        </p:txBody>
      </p:sp>
      <p:pic>
        <p:nvPicPr>
          <p:cNvPr id="63492" name="Picture 4" descr="digestive-system-23974146-sw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00200"/>
            <a:ext cx="4419600" cy="4525963"/>
          </a:xfrm>
        </p:spPr>
      </p:pic>
      <p:graphicFrame>
        <p:nvGraphicFramePr>
          <p:cNvPr id="63563" name="Group 75"/>
          <p:cNvGraphicFramePr>
            <a:graphicFrameLocks noGrp="1"/>
          </p:cNvGraphicFramePr>
          <p:nvPr/>
        </p:nvGraphicFramePr>
        <p:xfrm>
          <a:off x="5029200" y="1600200"/>
          <a:ext cx="7696200" cy="5191125"/>
        </p:xfrm>
        <a:graphic>
          <a:graphicData uri="http://schemas.openxmlformats.org/drawingml/2006/table">
            <a:tbl>
              <a:tblPr/>
              <a:tblGrid>
                <a:gridCol w="1924050"/>
                <a:gridCol w="1962150"/>
                <a:gridCol w="1885950"/>
                <a:gridCol w="192405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House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Digestive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Digestive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Excretory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Bricks and roof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Plumbing pipes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Doors and windows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Electrical wires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Thermostat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Relate the excretory system to a house</a:t>
            </a:r>
            <a:endParaRPr lang="en-US" dirty="0"/>
          </a:p>
        </p:txBody>
      </p:sp>
      <p:pic>
        <p:nvPicPr>
          <p:cNvPr id="64516" name="Picture 4" descr="Excretory System Anatomy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76400"/>
            <a:ext cx="3505200" cy="4157663"/>
          </a:xfrm>
        </p:spPr>
      </p:pic>
      <p:graphicFrame>
        <p:nvGraphicFramePr>
          <p:cNvPr id="64554" name="Group 42"/>
          <p:cNvGraphicFramePr>
            <a:graphicFrameLocks noGrp="1"/>
          </p:cNvGraphicFramePr>
          <p:nvPr/>
        </p:nvGraphicFramePr>
        <p:xfrm>
          <a:off x="5029200" y="1600200"/>
          <a:ext cx="7696200" cy="5246688"/>
        </p:xfrm>
        <a:graphic>
          <a:graphicData uri="http://schemas.openxmlformats.org/drawingml/2006/table">
            <a:tbl>
              <a:tblPr/>
              <a:tblGrid>
                <a:gridCol w="1924050"/>
                <a:gridCol w="1962150"/>
                <a:gridCol w="1885950"/>
                <a:gridCol w="192405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House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Excretory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Digestive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Excretory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Bricks and roof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Plumbing pipes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Doors and windows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Electrical wires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Garbage Disposal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Natural selection definition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sz="3600" b="1" smtClean="0"/>
              <a:t>The traits that help an organism survive in a particular environment are “selected” in natural selection</a:t>
            </a:r>
          </a:p>
          <a:p>
            <a:pPr eaLnBrk="1" hangingPunct="1"/>
            <a:endParaRPr lang="en-US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33400" y="4572000"/>
            <a:ext cx="8229600" cy="792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Franklin Gothic Medium" pitchFamily="34" charset="0"/>
              </a:rPr>
              <a:t>Evolution means change over time.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does natural selection work</a:t>
            </a:r>
            <a:endParaRPr lang="en-US" dirty="0"/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533400" y="1600200"/>
            <a:ext cx="8229600" cy="4800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2800">
                <a:solidFill>
                  <a:srgbClr val="FFFFFF"/>
                </a:solidFill>
                <a:latin typeface="Franklin Gothic Book" pitchFamily="34" charset="0"/>
              </a:rPr>
              <a:t>1</a:t>
            </a:r>
            <a:r>
              <a:rPr lang="en-US" sz="2800">
                <a:solidFill>
                  <a:schemeClr val="bg1"/>
                </a:solidFill>
                <a:latin typeface="Franklin Gothic Book" pitchFamily="34" charset="0"/>
              </a:rPr>
              <a:t>.  Organisms vary and these variations (genes) are inherited by their offspring.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2800">
                <a:solidFill>
                  <a:srgbClr val="FFFFFF"/>
                </a:solidFill>
                <a:latin typeface="Franklin Gothic Book" pitchFamily="34" charset="0"/>
              </a:rPr>
              <a:t>2.</a:t>
            </a:r>
            <a:r>
              <a:rPr lang="en-US" sz="2800">
                <a:solidFill>
                  <a:schemeClr val="tx2"/>
                </a:solidFill>
                <a:latin typeface="Franklin Gothic Book" pitchFamily="34" charset="0"/>
              </a:rPr>
              <a:t>  </a:t>
            </a:r>
            <a:r>
              <a:rPr lang="en-US" sz="2800">
                <a:solidFill>
                  <a:srgbClr val="FF0000"/>
                </a:solidFill>
                <a:latin typeface="Franklin Gothic Book" pitchFamily="34" charset="0"/>
              </a:rPr>
              <a:t>Organisms produce more offspring than can possibly survive in nature.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AutoNum type="arabicPeriod" startAt="3"/>
            </a:pPr>
            <a:r>
              <a:rPr lang="en-US" sz="2800">
                <a:solidFill>
                  <a:schemeClr val="folHlink"/>
                </a:solidFill>
                <a:latin typeface="Franklin Gothic Book" pitchFamily="34" charset="0"/>
              </a:rPr>
              <a:t>Those offspring that do survive are best adapted to their environment and will pass their genes on to their offspring.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AutoNum type="arabicPeriod" startAt="3"/>
            </a:pPr>
            <a:r>
              <a:rPr lang="en-US" sz="2400">
                <a:solidFill>
                  <a:srgbClr val="FFFF00"/>
                </a:solidFill>
                <a:latin typeface="Franklin Gothic Book" pitchFamily="34" charset="0"/>
              </a:rPr>
              <a:t>The result is, over time, populations of organisms become better adapted to their environment by this process of natural selection which increases their survival rate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did </a:t>
            </a:r>
            <a:r>
              <a:rPr lang="en-US" dirty="0" err="1" smtClean="0"/>
              <a:t>darwin</a:t>
            </a:r>
            <a:r>
              <a:rPr lang="en-US" dirty="0" smtClean="0"/>
              <a:t> discover about finches on the </a:t>
            </a:r>
            <a:r>
              <a:rPr lang="en-US" dirty="0" err="1" smtClean="0"/>
              <a:t>galapagos</a:t>
            </a:r>
            <a:r>
              <a:rPr lang="en-US" dirty="0" smtClean="0"/>
              <a:t> islands?</a:t>
            </a:r>
            <a:endParaRPr lang="en-US" dirty="0"/>
          </a:p>
        </p:txBody>
      </p:sp>
      <p:pic>
        <p:nvPicPr>
          <p:cNvPr id="22530" name="Picture 4" descr="darwin_finches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524000"/>
            <a:ext cx="6502400" cy="50561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budding</a:t>
            </a:r>
            <a:endParaRPr lang="en-US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3400" y="1676400"/>
            <a:ext cx="4419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Parent organism divides into two unequal parts.  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new organism is created as a smaller out growth or bud on the outside of the parent.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Buds will brake off and live independently or remain attached and form a colony.</a:t>
            </a:r>
          </a:p>
        </p:txBody>
      </p:sp>
      <p:pic>
        <p:nvPicPr>
          <p:cNvPr id="23555" name="Picture 6" descr="hydra-budding-60x_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886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876800" y="5105400"/>
            <a:ext cx="366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Hydra is example; yeast buds also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regeneration</a:t>
            </a:r>
            <a:endParaRPr lang="en-US" dirty="0"/>
          </a:p>
        </p:txBody>
      </p:sp>
      <p:sp>
        <p:nvSpPr>
          <p:cNvPr id="2457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04800" y="1554163"/>
            <a:ext cx="5181600" cy="4525962"/>
          </a:xfrm>
        </p:spPr>
        <p:txBody>
          <a:bodyPr/>
          <a:lstStyle/>
          <a:p>
            <a:pPr eaLnBrk="1" hangingPunct="1"/>
            <a:r>
              <a:rPr lang="en-US" sz="2800" b="1" smtClean="0"/>
              <a:t>The ability to re-grow lost or damaged body parts.  Hydra, planaria, starfish, and earthworm </a:t>
            </a:r>
          </a:p>
          <a:p>
            <a:pPr eaLnBrk="1" hangingPunct="1"/>
            <a:r>
              <a:rPr lang="en-US" sz="2800" b="1" smtClean="0"/>
              <a:t> More complex animals less able to re-grow parts.  Crab can re-grow a claw.  Some reptiles can re-grow a tail.  </a:t>
            </a:r>
          </a:p>
          <a:p>
            <a:pPr eaLnBrk="1" hangingPunct="1"/>
            <a:r>
              <a:rPr lang="en-US" sz="2800" b="1" smtClean="0"/>
              <a:t>Most mammals can repair damaged tissue but can not re-grow missing parts.</a:t>
            </a:r>
          </a:p>
        </p:txBody>
      </p:sp>
      <p:pic>
        <p:nvPicPr>
          <p:cNvPr id="24579" name="Picture 5" descr="Starfish%2520regen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362200"/>
            <a:ext cx="38100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422</TotalTime>
  <Words>1107</Words>
  <Application>Microsoft Office PowerPoint</Application>
  <PresentationFormat>On-screen Show (4:3)</PresentationFormat>
  <Paragraphs>182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9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Arial</vt:lpstr>
      <vt:lpstr>Franklin Gothic Medium</vt:lpstr>
      <vt:lpstr>Franklin Gothic Book</vt:lpstr>
      <vt:lpstr>Wingdings 2</vt:lpstr>
      <vt:lpstr>Calibri</vt:lpstr>
      <vt:lpstr>Wingdings</vt:lpstr>
      <vt:lpstr>Times New Roman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Slide 1</vt:lpstr>
      <vt:lpstr>Slide 2</vt:lpstr>
      <vt:lpstr>Pollination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Fall Semester Review 2011</dc:title>
  <dc:creator>Deena</dc:creator>
  <cp:lastModifiedBy>AISD</cp:lastModifiedBy>
  <cp:revision>96</cp:revision>
  <dcterms:created xsi:type="dcterms:W3CDTF">2011-12-05T17:39:08Z</dcterms:created>
  <dcterms:modified xsi:type="dcterms:W3CDTF">2011-12-08T17:06:51Z</dcterms:modified>
</cp:coreProperties>
</file>